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3" r:id="rId5"/>
    <p:sldId id="331" r:id="rId6"/>
    <p:sldId id="508" r:id="rId7"/>
    <p:sldId id="536" r:id="rId8"/>
    <p:sldId id="537" r:id="rId9"/>
    <p:sldId id="540" r:id="rId10"/>
    <p:sldId id="565" r:id="rId11"/>
    <p:sldId id="566" r:id="rId12"/>
    <p:sldId id="549" r:id="rId13"/>
    <p:sldId id="556" r:id="rId14"/>
    <p:sldId id="557" r:id="rId15"/>
    <p:sldId id="438" r:id="rId16"/>
    <p:sldId id="274" r:id="rId17"/>
    <p:sldId id="295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AF528B4-3236-4932-8EE9-F09D92C1CE7D}">
          <p14:sldIdLst>
            <p14:sldId id="256"/>
            <p14:sldId id="313"/>
            <p14:sldId id="331"/>
            <p14:sldId id="508"/>
            <p14:sldId id="536"/>
            <p14:sldId id="537"/>
            <p14:sldId id="540"/>
            <p14:sldId id="565"/>
            <p14:sldId id="566"/>
            <p14:sldId id="549"/>
            <p14:sldId id="556"/>
            <p14:sldId id="557"/>
            <p14:sldId id="438"/>
            <p14:sldId id="27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80" userDrawn="1">
          <p15:clr>
            <a:srgbClr val="A4A3A4"/>
          </p15:clr>
        </p15:guide>
        <p15:guide id="2" pos="6788" userDrawn="1">
          <p15:clr>
            <a:srgbClr val="A4A3A4"/>
          </p15:clr>
        </p15:guide>
        <p15:guide id="3" pos="4287" userDrawn="1">
          <p15:clr>
            <a:srgbClr val="A4A3A4"/>
          </p15:clr>
        </p15:guide>
        <p15:guide id="4" pos="716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3364" userDrawn="1">
          <p15:clr>
            <a:srgbClr val="A4A3A4"/>
          </p15:clr>
        </p15:guide>
        <p15:guide id="7" pos="69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731"/>
    <a:srgbClr val="FFC000"/>
    <a:srgbClr val="66FFFF"/>
    <a:srgbClr val="C22C2D"/>
    <a:srgbClr val="FF6600"/>
    <a:srgbClr val="E0E0E5"/>
    <a:srgbClr val="FFE8CB"/>
    <a:srgbClr val="FFF2CC"/>
    <a:srgbClr val="FFF4E7"/>
    <a:srgbClr val="1C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5878" autoAdjust="0"/>
  </p:normalViewPr>
  <p:slideViewPr>
    <p:cSldViewPr>
      <p:cViewPr varScale="1">
        <p:scale>
          <a:sx n="78" d="100"/>
          <a:sy n="78" d="100"/>
        </p:scale>
        <p:origin x="802" y="72"/>
      </p:cViewPr>
      <p:guideLst>
        <p:guide orient="horz" pos="1480"/>
        <p:guide pos="6788"/>
        <p:guide pos="4287"/>
        <p:guide pos="7160"/>
        <p:guide pos="710"/>
        <p:guide pos="3364"/>
        <p:guide pos="69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8E418-0B31-4A75-AEF7-45EC4E1362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43ADB-C279-4221-97E6-A4FCC2C6CF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https://www.kaggle.com/guanghan/qa-roberta-deepshare/edit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6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image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 flipH="1">
            <a:off x="0" y="0"/>
            <a:ext cx="12191996" cy="6858000"/>
          </a:xfrm>
          <a:prstGeom prst="rect">
            <a:avLst/>
          </a:prstGeom>
          <a:gradFill>
            <a:gsLst>
              <a:gs pos="40000">
                <a:srgbClr val="6B7A90">
                  <a:alpha val="23000"/>
                </a:srgbClr>
              </a:gs>
              <a:gs pos="72100">
                <a:srgbClr val="041D40">
                  <a:alpha val="80000"/>
                </a:srgbClr>
              </a:gs>
              <a:gs pos="100000">
                <a:schemeClr val="tx1">
                  <a:alpha val="7300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内容占位符 4"/>
          <p:cNvSpPr>
            <a:spLocks noGrp="1"/>
          </p:cNvSpPr>
          <p:nvPr>
            <p:ph sz="quarter" idx="10" hasCustomPrompt="1"/>
          </p:nvPr>
        </p:nvSpPr>
        <p:spPr>
          <a:xfrm>
            <a:off x="1623222" y="4264249"/>
            <a:ext cx="4857373" cy="45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请在此处填入导师姓名</a:t>
            </a:r>
            <a:r>
              <a:rPr lang="en-US" altLang="zh-CN" dirty="0"/>
              <a:t>/</a:t>
            </a:r>
            <a:r>
              <a:rPr lang="zh-CN" altLang="en-US" dirty="0"/>
              <a:t>昵称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968831" y="0"/>
            <a:ext cx="14538962" cy="7848600"/>
            <a:chOff x="-929642" y="0"/>
            <a:chExt cx="14538962" cy="7848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9641" y="990600"/>
              <a:ext cx="14538961" cy="685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 userDrawn="1"/>
        </p:nvGrpSpPr>
        <p:grpSpPr>
          <a:xfrm>
            <a:off x="3000000" y="955306"/>
            <a:ext cx="6192001" cy="18000"/>
            <a:chOff x="3638754" y="955306"/>
            <a:chExt cx="6192001" cy="18000"/>
          </a:xfrm>
        </p:grpSpPr>
        <p:sp>
          <p:nvSpPr>
            <p:cNvPr id="12" name="Rectangle 5"/>
            <p:cNvSpPr/>
            <p:nvPr/>
          </p:nvSpPr>
          <p:spPr>
            <a:xfrm>
              <a:off x="6734755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  <p:sp>
          <p:nvSpPr>
            <p:cNvPr id="13" name="Rectangle 5"/>
            <p:cNvSpPr/>
            <p:nvPr/>
          </p:nvSpPr>
          <p:spPr>
            <a:xfrm flipH="1">
              <a:off x="3638754" y="955306"/>
              <a:ext cx="3096000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4000">
                  <a:schemeClr val="bg1">
                    <a:alpha val="27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770"/>
            </a:p>
          </p:txBody>
        </p:sp>
      </p:grpSp>
      <p:sp>
        <p:nvSpPr>
          <p:cNvPr id="14" name="内容占位符 3"/>
          <p:cNvSpPr>
            <a:spLocks noGrp="1"/>
          </p:cNvSpPr>
          <p:nvPr>
            <p:ph sz="quarter" idx="12"/>
          </p:nvPr>
        </p:nvSpPr>
        <p:spPr>
          <a:xfrm>
            <a:off x="4798501" y="1558903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929642" y="0"/>
            <a:ext cx="14538962" cy="7894320"/>
            <a:chOff x="-929642" y="0"/>
            <a:chExt cx="14538962" cy="789432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29641" y="1036320"/>
              <a:ext cx="14538961" cy="6858000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2280237" y="1834991"/>
              <a:ext cx="9164028" cy="2283345"/>
              <a:chOff x="3104477" y="1628775"/>
              <a:chExt cx="9164028" cy="228334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096000" y="1628775"/>
                <a:ext cx="6172505" cy="2283345"/>
                <a:chOff x="-286276" y="4205489"/>
                <a:chExt cx="5744888" cy="2125160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6809" y="4205489"/>
                  <a:ext cx="1583546" cy="1583546"/>
                </a:xfrm>
                <a:prstGeom prst="rect">
                  <a:avLst/>
                </a:prstGeom>
                <a:effectLst>
                  <a:outerShdw blurRad="2413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5" name="圆角矩形 17"/>
                <p:cNvSpPr/>
                <p:nvPr/>
              </p:nvSpPr>
              <p:spPr>
                <a:xfrm>
                  <a:off x="-286276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公众号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" name="圆角矩形 17"/>
                <p:cNvSpPr/>
                <p:nvPr/>
              </p:nvSpPr>
              <p:spPr>
                <a:xfrm>
                  <a:off x="1868894" y="5868891"/>
                  <a:ext cx="3589718" cy="46175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b="1" kern="0" spc="400" dirty="0">
                      <a:solidFill>
                        <a:schemeClr val="bg1">
                          <a:lumMod val="9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客服微信</a:t>
                  </a:r>
                  <a:endParaRPr lang="zh-CN" altLang="en-US" b="1" kern="0" spc="4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>
                <a:off x="3104477" y="2166615"/>
                <a:ext cx="3873859" cy="1526187"/>
                <a:chOff x="608286" y="2373994"/>
                <a:chExt cx="3873859" cy="1526187"/>
              </a:xfrm>
            </p:grpSpPr>
            <p:sp>
              <p:nvSpPr>
                <p:cNvPr id="12" name="文本框 11"/>
                <p:cNvSpPr txBox="1"/>
                <p:nvPr/>
              </p:nvSpPr>
              <p:spPr>
                <a:xfrm>
                  <a:off x="608286" y="2373994"/>
                  <a:ext cx="3734147" cy="1526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联系我们：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电话：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18001992849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邮箱：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 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Q </a:t>
                  </a:r>
                  <a:r>
                    <a:rPr lang="en-US" altLang="zh-CN" sz="1600" dirty="0" err="1">
                      <a:solidFill>
                        <a:schemeClr val="bg1"/>
                      </a:solidFill>
                    </a:rPr>
                    <a:t>Q</a:t>
                  </a:r>
                  <a:r>
                    <a:rPr lang="zh-CN" altLang="en-US" sz="1600" dirty="0">
                      <a:solidFill>
                        <a:schemeClr val="bg1"/>
                      </a:solidFill>
                    </a:rPr>
                    <a:t>： </a:t>
                  </a:r>
                  <a:r>
                    <a:rPr lang="en-US" altLang="zh-CN" sz="1600" dirty="0">
                      <a:solidFill>
                        <a:schemeClr val="bg1"/>
                      </a:solidFill>
                    </a:rPr>
                    <a:t>2677693114</a:t>
                  </a:r>
                  <a:endParaRPr lang="en-US" altLang="zh-CN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Content Placeholder 2"/>
                <p:cNvSpPr txBox="1"/>
                <p:nvPr/>
              </p:nvSpPr>
              <p:spPr>
                <a:xfrm>
                  <a:off x="1207434" y="3081813"/>
                  <a:ext cx="3274711" cy="485949"/>
                </a:xfr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704020202020204" pitchFamily="34" charset="0"/>
                    <a:buChar char="•"/>
                    <a:defRPr sz="2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20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704020202020204" pitchFamily="34" charset="0"/>
                    <a:buChar char="•"/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None/>
                  </a:pPr>
                  <a:r>
                    <a:rPr lang="en-US" altLang="zh-CN" sz="1800" kern="0" spc="1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service@deepshare.net</a:t>
                  </a:r>
                  <a:endParaRPr lang="en-US" altLang="zh-CN" sz="1800" kern="0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-929642" y="0"/>
              <a:ext cx="14538961" cy="1152366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665099" y="1834991"/>
            <a:ext cx="1701416" cy="170141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2192305" y="1735057"/>
            <a:ext cx="1619532" cy="6756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结束页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组合 2"/>
          <p:cNvGrpSpPr/>
          <p:nvPr/>
        </p:nvGrpSpPr>
        <p:grpSpPr>
          <a:xfrm>
            <a:off x="-929651" y="-17"/>
            <a:ext cx="14538990" cy="7894347"/>
            <a:chOff x="0" y="-1"/>
            <a:chExt cx="14538987" cy="7894345"/>
          </a:xfrm>
        </p:grpSpPr>
        <p:pic>
          <p:nvPicPr>
            <p:cNvPr id="329" name="图片 3" descr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036323"/>
              <a:ext cx="14538987" cy="68580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grpSp>
          <p:nvGrpSpPr>
            <p:cNvPr id="335" name="组合 4"/>
            <p:cNvGrpSpPr/>
            <p:nvPr/>
          </p:nvGrpSpPr>
          <p:grpSpPr>
            <a:xfrm>
              <a:off x="3209868" y="1834977"/>
              <a:ext cx="9139856" cy="2239778"/>
              <a:chOff x="-1" y="-1"/>
              <a:chExt cx="9139854" cy="2239776"/>
            </a:xfrm>
          </p:grpSpPr>
          <p:grpSp>
            <p:nvGrpSpPr>
              <p:cNvPr id="333" name="组合 6"/>
              <p:cNvGrpSpPr/>
              <p:nvPr/>
            </p:nvGrpSpPr>
            <p:grpSpPr>
              <a:xfrm>
                <a:off x="3015745" y="-2"/>
                <a:ext cx="6124109" cy="2239777"/>
                <a:chOff x="-1" y="0"/>
                <a:chExt cx="6124108" cy="2239776"/>
              </a:xfrm>
            </p:grpSpPr>
            <p:pic>
              <p:nvPicPr>
                <p:cNvPr id="330" name="图片 13" descr="图片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3534" y="-1"/>
                  <a:ext cx="1701437" cy="170145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>
                  <a:outerShdw blurRad="241300" dist="38100" dir="2700000" rotWithShape="0">
                    <a:srgbClr val="000000">
                      <a:alpha val="40000"/>
                    </a:srgbClr>
                  </a:outerShdw>
                </a:effectLst>
              </p:spPr>
            </p:pic>
            <p:sp>
              <p:nvSpPr>
                <p:cNvPr id="331" name="圆角矩形 17"/>
                <p:cNvSpPr txBox="1"/>
                <p:nvPr/>
              </p:nvSpPr>
              <p:spPr>
                <a:xfrm>
                  <a:off x="-2" y="1830839"/>
                  <a:ext cx="3808505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公众号</a:t>
                  </a:r>
                </a:p>
              </p:txBody>
            </p:sp>
            <p:sp>
              <p:nvSpPr>
                <p:cNvPr id="332" name="圆角矩形 17"/>
                <p:cNvSpPr txBox="1"/>
                <p:nvPr/>
              </p:nvSpPr>
              <p:spPr>
                <a:xfrm>
                  <a:off x="2315602" y="1830839"/>
                  <a:ext cx="3808506" cy="40893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spAutoFit/>
                </a:bodyPr>
                <a:lstStyle>
                  <a:lvl1pPr algn="ctr">
                    <a:lnSpc>
                      <a:spcPct val="130000"/>
                    </a:lnSpc>
                    <a:defRPr b="1" spc="400">
                      <a:solidFill>
                        <a:srgbClr val="F2F2F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微软雅黑" panose="020B0503020204020204" pitchFamily="34" charset="-122"/>
                    </a:defRPr>
                  </a:lvl1pPr>
                </a:lstStyle>
                <a:p>
                  <a:r>
                    <a:t>客服微信</a:t>
                  </a:r>
                </a:p>
              </p:txBody>
            </p:sp>
          </p:grpSp>
          <p:sp>
            <p:nvSpPr>
              <p:cNvPr id="334" name="文本框 11"/>
              <p:cNvSpPr txBox="1"/>
              <p:nvPr/>
            </p:nvSpPr>
            <p:spPr>
              <a:xfrm>
                <a:off x="-2" y="537852"/>
                <a:ext cx="3734170" cy="16281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联系我们：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电话：18001992849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邮箱： </a:t>
                </a:r>
              </a:p>
              <a:p>
                <a:pPr>
                  <a:lnSpc>
                    <a:spcPct val="150000"/>
                  </a:lnSpc>
                  <a:defRPr sz="16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等线" panose="02010600030101010101" charset="-122"/>
                  </a:defRPr>
                </a:pPr>
                <a:r>
                  <a:t>Q Q： 2677693114</a:t>
                </a:r>
              </a:p>
            </p:txBody>
          </p:sp>
        </p:grpSp>
        <p:pic>
          <p:nvPicPr>
            <p:cNvPr id="336" name="图片 5" descr="图片 5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0" y="-2"/>
              <a:ext cx="14538987" cy="115238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pic>
        <p:nvPicPr>
          <p:cNvPr id="338" name="图片 17" descr="图片 17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1663904" y="1588622"/>
            <a:ext cx="631608" cy="8081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9" name="图片 18" descr="图片 18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2282538" y="1354505"/>
            <a:ext cx="1733856" cy="10990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0" name="图片 8" descr="图片 8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8665098" y="1834991"/>
            <a:ext cx="1701427" cy="17014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0" y="0"/>
            <a:ext cx="11807687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7498" y="4786335"/>
            <a:ext cx="3161944" cy="45719"/>
            <a:chOff x="1137730" y="5043804"/>
            <a:chExt cx="3161944" cy="45719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137730" y="5067165"/>
              <a:ext cx="3161944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1137730" y="5043804"/>
              <a:ext cx="974221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6786465" cy="17543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648999" y="4268930"/>
            <a:ext cx="6019800" cy="4905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>
                    <a:lumMod val="9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  <a:lvl2pPr marL="4572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9144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3716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1828800" indent="0">
              <a:buFontTx/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次标题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6B7A90">
                  <a:alpha val="0"/>
                </a:srgbClr>
              </a:gs>
              <a:gs pos="53000">
                <a:srgbClr val="041D40">
                  <a:alpha val="88000"/>
                </a:srgbClr>
              </a:gs>
              <a:gs pos="85000">
                <a:srgbClr val="002060">
                  <a:lumMod val="45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标题 1"/>
          <p:cNvSpPr txBox="1"/>
          <p:nvPr userDrawn="1"/>
        </p:nvSpPr>
        <p:spPr>
          <a:xfrm>
            <a:off x="634207" y="2967335"/>
            <a:ext cx="191021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0" spc="400" dirty="0">
                <a:solidFill>
                  <a:srgbClr val="C89868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dist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330208" y="340913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-sub2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18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3211787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2_内页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0" name="内容占位符 3"/>
          <p:cNvSpPr>
            <a:spLocks noGrp="1"/>
          </p:cNvSpPr>
          <p:nvPr>
            <p:ph sz="quarter" idx="11"/>
          </p:nvPr>
        </p:nvSpPr>
        <p:spPr>
          <a:xfrm>
            <a:off x="479425" y="2133600"/>
            <a:ext cx="2610975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  <a:lvl2pPr marL="4572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lnSpc>
                <a:spcPct val="120000"/>
              </a:lnSpc>
              <a:buFontTx/>
              <a:buNone/>
              <a:defRPr sz="2000" kern="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单击图标添加图片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with code frame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98786" y="1739992"/>
            <a:ext cx="8413790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8495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8495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8495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8495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内页with code frame longer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784764" y="1739992"/>
            <a:ext cx="8927812" cy="4593735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73976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73976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73976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73976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89225" y="1661930"/>
            <a:ext cx="5323350" cy="4671798"/>
            <a:chOff x="3766419" y="1682042"/>
            <a:chExt cx="7946156" cy="4697582"/>
          </a:xfrm>
        </p:grpSpPr>
        <p:grpSp>
          <p:nvGrpSpPr>
            <p:cNvPr id="11" name="Group 20"/>
            <p:cNvGrpSpPr/>
            <p:nvPr/>
          </p:nvGrpSpPr>
          <p:grpSpPr>
            <a:xfrm>
              <a:off x="3766419" y="1682042"/>
              <a:ext cx="7946156" cy="4697582"/>
              <a:chOff x="1017405" y="2693983"/>
              <a:chExt cx="6794663" cy="4462905"/>
            </a:xfrm>
          </p:grpSpPr>
          <p:grpSp>
            <p:nvGrpSpPr>
              <p:cNvPr id="13" name="Group 21"/>
              <p:cNvGrpSpPr/>
              <p:nvPr/>
            </p:nvGrpSpPr>
            <p:grpSpPr>
              <a:xfrm>
                <a:off x="1017405" y="2693983"/>
                <a:ext cx="6794663" cy="4462905"/>
                <a:chOff x="1017405" y="2693983"/>
                <a:chExt cx="6794663" cy="4462905"/>
              </a:xfrm>
            </p:grpSpPr>
            <p:sp>
              <p:nvSpPr>
                <p:cNvPr id="17" name="AutoShape 1"/>
                <p:cNvSpPr/>
                <p:nvPr/>
              </p:nvSpPr>
              <p:spPr bwMode="auto">
                <a:xfrm>
                  <a:off x="1017405" y="2693983"/>
                  <a:ext cx="6794663" cy="4462905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accent3">
                    <a:lumMod val="75000"/>
                  </a:schemeClr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19" name="Oval 4"/>
                <p:cNvSpPr/>
                <p:nvPr/>
              </p:nvSpPr>
              <p:spPr bwMode="auto">
                <a:xfrm>
                  <a:off x="1137753" y="2814331"/>
                  <a:ext cx="128660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0" name="Oval 5"/>
                <p:cNvSpPr/>
                <p:nvPr/>
              </p:nvSpPr>
              <p:spPr bwMode="auto">
                <a:xfrm>
                  <a:off x="1307620" y="2814331"/>
                  <a:ext cx="128660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1" name="Oval 6"/>
                <p:cNvSpPr/>
                <p:nvPr/>
              </p:nvSpPr>
              <p:spPr bwMode="auto">
                <a:xfrm>
                  <a:off x="1477486" y="2814331"/>
                  <a:ext cx="128660" cy="95276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22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grpSp>
              <p:nvGrpSpPr>
                <p:cNvPr id="23" name="Group 32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26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1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2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3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34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24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25" name="Oval 6"/>
                <p:cNvSpPr/>
                <p:nvPr/>
              </p:nvSpPr>
              <p:spPr bwMode="auto">
                <a:xfrm>
                  <a:off x="1655635" y="2814331"/>
                  <a:ext cx="128660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14" name="TextBox 22"/>
              <p:cNvSpPr txBox="1"/>
              <p:nvPr/>
            </p:nvSpPr>
            <p:spPr>
              <a:xfrm>
                <a:off x="2353073" y="2980931"/>
                <a:ext cx="1178527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900" dirty="0">
                    <a:solidFill>
                      <a:schemeClr val="bg1">
                        <a:lumMod val="65000"/>
                      </a:schemeClr>
                    </a:solidFill>
                    <a:latin typeface="+mj-lt"/>
                  </a:rPr>
                  <a:t>www.inspirasign.com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6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12" name="圆角矩形 1"/>
            <p:cNvSpPr/>
            <p:nvPr/>
          </p:nvSpPr>
          <p:spPr>
            <a:xfrm>
              <a:off x="3766419" y="2081367"/>
              <a:ext cx="7946155" cy="3995980"/>
            </a:xfrm>
            <a:prstGeom prst="roundRect">
              <a:avLst>
                <a:gd name="adj" fmla="val 8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6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37" name="内容占位符 17"/>
          <p:cNvSpPr>
            <a:spLocks noGrp="1"/>
          </p:cNvSpPr>
          <p:nvPr>
            <p:ph sz="quarter" idx="10" hasCustomPrompt="1"/>
          </p:nvPr>
        </p:nvSpPr>
        <p:spPr>
          <a:xfrm>
            <a:off x="479424" y="2133600"/>
            <a:ext cx="1974409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with code frame short">
    <p:bg>
      <p:bgPr>
        <a:gradFill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3"/>
          <p:cNvGrpSpPr/>
          <p:nvPr/>
        </p:nvGrpSpPr>
        <p:grpSpPr>
          <a:xfrm>
            <a:off x="2051689" y="101241"/>
            <a:ext cx="8259630" cy="6655518"/>
            <a:chOff x="-56272" y="1893149"/>
            <a:chExt cx="7002002" cy="5196967"/>
          </a:xfrm>
        </p:grpSpPr>
        <p:grpSp>
          <p:nvGrpSpPr>
            <p:cNvPr id="43" name="Group 4"/>
            <p:cNvGrpSpPr/>
            <p:nvPr/>
          </p:nvGrpSpPr>
          <p:grpSpPr>
            <a:xfrm>
              <a:off x="-56272" y="1893149"/>
              <a:ext cx="7002002" cy="5196967"/>
              <a:chOff x="1017405" y="2693983"/>
              <a:chExt cx="6794664" cy="5043077"/>
            </a:xfrm>
          </p:grpSpPr>
          <p:grpSp>
            <p:nvGrpSpPr>
              <p:cNvPr id="45" name="Group 6"/>
              <p:cNvGrpSpPr/>
              <p:nvPr/>
            </p:nvGrpSpPr>
            <p:grpSpPr>
              <a:xfrm>
                <a:off x="1017405" y="2693983"/>
                <a:ext cx="6794664" cy="5043077"/>
                <a:chOff x="1017405" y="2693983"/>
                <a:chExt cx="6794664" cy="5043077"/>
              </a:xfrm>
            </p:grpSpPr>
            <p:sp>
              <p:nvSpPr>
                <p:cNvPr id="48" name="AutoShape 1"/>
                <p:cNvSpPr/>
                <p:nvPr/>
              </p:nvSpPr>
              <p:spPr bwMode="auto">
                <a:xfrm>
                  <a:off x="1017405" y="2693983"/>
                  <a:ext cx="6794664" cy="5043077"/>
                </a:xfrm>
                <a:prstGeom prst="roundRect">
                  <a:avLst>
                    <a:gd name="adj" fmla="val 1292"/>
                  </a:avLst>
                </a:prstGeom>
                <a:solidFill>
                  <a:schemeClr val="tx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254000" dist="114299" dir="5340024" algn="ctr" rotWithShape="0">
                    <a:schemeClr val="bg2">
                      <a:alpha val="39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49" name="Rectangle 2"/>
                <p:cNvSpPr/>
                <p:nvPr/>
              </p:nvSpPr>
              <p:spPr bwMode="auto">
                <a:xfrm>
                  <a:off x="1017405" y="3024940"/>
                  <a:ext cx="6794663" cy="315914"/>
                </a:xfrm>
                <a:prstGeom prst="rect">
                  <a:avLst/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0" name="AutoShape 3"/>
                <p:cNvSpPr/>
                <p:nvPr/>
              </p:nvSpPr>
              <p:spPr bwMode="auto">
                <a:xfrm>
                  <a:off x="2035351" y="2779230"/>
                  <a:ext cx="2717865" cy="561624"/>
                </a:xfrm>
                <a:prstGeom prst="roundRect">
                  <a:avLst>
                    <a:gd name="adj" fmla="val 11986"/>
                  </a:avLst>
                </a:prstGeom>
                <a:solidFill>
                  <a:srgbClr val="CDCDCD"/>
                </a:solidFill>
                <a:ln w="25400" cap="flat">
                  <a:solidFill>
                    <a:srgbClr val="CDCDCD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1" name="Oval 4"/>
                <p:cNvSpPr/>
                <p:nvPr/>
              </p:nvSpPr>
              <p:spPr bwMode="auto">
                <a:xfrm>
                  <a:off x="1137753" y="2814331"/>
                  <a:ext cx="103652" cy="95276"/>
                </a:xfrm>
                <a:prstGeom prst="ellipse">
                  <a:avLst/>
                </a:prstGeom>
                <a:solidFill>
                  <a:schemeClr val="accent1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2" name="Oval 5"/>
                <p:cNvSpPr/>
                <p:nvPr/>
              </p:nvSpPr>
              <p:spPr bwMode="auto">
                <a:xfrm>
                  <a:off x="1307620" y="2814331"/>
                  <a:ext cx="103652" cy="95276"/>
                </a:xfrm>
                <a:prstGeom prst="ellipse">
                  <a:avLst/>
                </a:prstGeom>
                <a:solidFill>
                  <a:schemeClr val="accent2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3" name="Oval 6"/>
                <p:cNvSpPr/>
                <p:nvPr/>
              </p:nvSpPr>
              <p:spPr bwMode="auto">
                <a:xfrm>
                  <a:off x="1477486" y="2814331"/>
                  <a:ext cx="103652" cy="95276"/>
                </a:xfrm>
                <a:prstGeom prst="ellipse">
                  <a:avLst/>
                </a:prstGeom>
                <a:solidFill>
                  <a:schemeClr val="accent3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  <p:sp>
              <p:nvSpPr>
                <p:cNvPr id="54" name="Rectangle 11"/>
                <p:cNvSpPr/>
                <p:nvPr/>
              </p:nvSpPr>
              <p:spPr bwMode="auto">
                <a:xfrm>
                  <a:off x="2205844" y="3085114"/>
                  <a:ext cx="5104773" cy="2005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ap="flat">
                  <a:solidFill>
                    <a:srgbClr val="B3B3B3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 dirty="0"/>
                </a:p>
              </p:txBody>
            </p:sp>
            <p:sp>
              <p:nvSpPr>
                <p:cNvPr id="55" name="Freeform 9"/>
                <p:cNvSpPr/>
                <p:nvPr/>
              </p:nvSpPr>
              <p:spPr bwMode="auto">
                <a:xfrm rot="18900000">
                  <a:off x="4580706" y="2849676"/>
                  <a:ext cx="99497" cy="99497"/>
                </a:xfrm>
                <a:custGeom>
                  <a:avLst/>
                  <a:gdLst>
                    <a:gd name="T0" fmla="*/ 42 w 64"/>
                    <a:gd name="T1" fmla="*/ 0 h 64"/>
                    <a:gd name="T2" fmla="*/ 21 w 64"/>
                    <a:gd name="T3" fmla="*/ 0 h 64"/>
                    <a:gd name="T4" fmla="*/ 21 w 64"/>
                    <a:gd name="T5" fmla="*/ 21 h 64"/>
                    <a:gd name="T6" fmla="*/ 0 w 64"/>
                    <a:gd name="T7" fmla="*/ 21 h 64"/>
                    <a:gd name="T8" fmla="*/ 0 w 64"/>
                    <a:gd name="T9" fmla="*/ 42 h 64"/>
                    <a:gd name="T10" fmla="*/ 21 w 64"/>
                    <a:gd name="T11" fmla="*/ 42 h 64"/>
                    <a:gd name="T12" fmla="*/ 21 w 64"/>
                    <a:gd name="T13" fmla="*/ 64 h 64"/>
                    <a:gd name="T14" fmla="*/ 42 w 64"/>
                    <a:gd name="T15" fmla="*/ 64 h 64"/>
                    <a:gd name="T16" fmla="*/ 42 w 64"/>
                    <a:gd name="T17" fmla="*/ 42 h 64"/>
                    <a:gd name="T18" fmla="*/ 64 w 64"/>
                    <a:gd name="T19" fmla="*/ 42 h 64"/>
                    <a:gd name="T20" fmla="*/ 64 w 64"/>
                    <a:gd name="T21" fmla="*/ 21 h 64"/>
                    <a:gd name="T22" fmla="*/ 42 w 64"/>
                    <a:gd name="T23" fmla="*/ 21 h 64"/>
                    <a:gd name="T24" fmla="*/ 42 w 64"/>
                    <a:gd name="T2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4" h="64">
                      <a:moveTo>
                        <a:pt x="42" y="0"/>
                      </a:moveTo>
                      <a:lnTo>
                        <a:pt x="21" y="0"/>
                      </a:lnTo>
                      <a:lnTo>
                        <a:pt x="21" y="21"/>
                      </a:lnTo>
                      <a:lnTo>
                        <a:pt x="0" y="21"/>
                      </a:lnTo>
                      <a:lnTo>
                        <a:pt x="0" y="42"/>
                      </a:lnTo>
                      <a:lnTo>
                        <a:pt x="21" y="42"/>
                      </a:lnTo>
                      <a:lnTo>
                        <a:pt x="21" y="64"/>
                      </a:lnTo>
                      <a:lnTo>
                        <a:pt x="42" y="64"/>
                      </a:lnTo>
                      <a:lnTo>
                        <a:pt x="42" y="42"/>
                      </a:lnTo>
                      <a:lnTo>
                        <a:pt x="64" y="42"/>
                      </a:lnTo>
                      <a:lnTo>
                        <a:pt x="64" y="21"/>
                      </a:lnTo>
                      <a:lnTo>
                        <a:pt x="42" y="21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grpSp>
              <p:nvGrpSpPr>
                <p:cNvPr id="56" name="Group 19"/>
                <p:cNvGrpSpPr/>
                <p:nvPr/>
              </p:nvGrpSpPr>
              <p:grpSpPr>
                <a:xfrm>
                  <a:off x="7494380" y="2779230"/>
                  <a:ext cx="155357" cy="155272"/>
                  <a:chOff x="4763" y="0"/>
                  <a:chExt cx="2900362" cy="2898775"/>
                </a:xfrm>
                <a:solidFill>
                  <a:schemeClr val="bg1">
                    <a:lumMod val="50000"/>
                  </a:schemeClr>
                </a:solidFill>
              </p:grpSpPr>
              <p:sp>
                <p:nvSpPr>
                  <p:cNvPr id="59" name="Freeform 13"/>
                  <p:cNvSpPr/>
                  <p:nvPr/>
                </p:nvSpPr>
                <p:spPr bwMode="auto">
                  <a:xfrm>
                    <a:off x="4763" y="0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2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4"/>
                  <p:cNvSpPr/>
                  <p:nvPr/>
                </p:nvSpPr>
                <p:spPr bwMode="auto">
                  <a:xfrm>
                    <a:off x="4763" y="1087438"/>
                    <a:ext cx="727075" cy="722313"/>
                  </a:xfrm>
                  <a:custGeom>
                    <a:avLst/>
                    <a:gdLst>
                      <a:gd name="T0" fmla="*/ 168 w 193"/>
                      <a:gd name="T1" fmla="*/ 0 h 192"/>
                      <a:gd name="T2" fmla="*/ 24 w 193"/>
                      <a:gd name="T3" fmla="*/ 0 h 192"/>
                      <a:gd name="T4" fmla="*/ 0 w 193"/>
                      <a:gd name="T5" fmla="*/ 24 h 192"/>
                      <a:gd name="T6" fmla="*/ 0 w 193"/>
                      <a:gd name="T7" fmla="*/ 168 h 192"/>
                      <a:gd name="T8" fmla="*/ 24 w 193"/>
                      <a:gd name="T9" fmla="*/ 192 h 192"/>
                      <a:gd name="T10" fmla="*/ 168 w 193"/>
                      <a:gd name="T11" fmla="*/ 192 h 192"/>
                      <a:gd name="T12" fmla="*/ 193 w 193"/>
                      <a:gd name="T13" fmla="*/ 168 h 192"/>
                      <a:gd name="T14" fmla="*/ 193 w 193"/>
                      <a:gd name="T15" fmla="*/ 24 h 192"/>
                      <a:gd name="T16" fmla="*/ 168 w 193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2" y="192"/>
                          <a:pt x="193" y="181"/>
                          <a:pt x="193" y="168"/>
                        </a:cubicBezTo>
                        <a:cubicBezTo>
                          <a:pt x="193" y="24"/>
                          <a:pt x="193" y="24"/>
                          <a:pt x="193" y="24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5"/>
                  <p:cNvSpPr/>
                  <p:nvPr/>
                </p:nvSpPr>
                <p:spPr bwMode="auto">
                  <a:xfrm>
                    <a:off x="4763" y="2171700"/>
                    <a:ext cx="727075" cy="727075"/>
                  </a:xfrm>
                  <a:custGeom>
                    <a:avLst/>
                    <a:gdLst>
                      <a:gd name="T0" fmla="*/ 168 w 193"/>
                      <a:gd name="T1" fmla="*/ 0 h 193"/>
                      <a:gd name="T2" fmla="*/ 24 w 193"/>
                      <a:gd name="T3" fmla="*/ 0 h 193"/>
                      <a:gd name="T4" fmla="*/ 0 w 193"/>
                      <a:gd name="T5" fmla="*/ 25 h 193"/>
                      <a:gd name="T6" fmla="*/ 0 w 193"/>
                      <a:gd name="T7" fmla="*/ 169 h 193"/>
                      <a:gd name="T8" fmla="*/ 24 w 193"/>
                      <a:gd name="T9" fmla="*/ 193 h 193"/>
                      <a:gd name="T10" fmla="*/ 168 w 193"/>
                      <a:gd name="T11" fmla="*/ 193 h 193"/>
                      <a:gd name="T12" fmla="*/ 193 w 193"/>
                      <a:gd name="T13" fmla="*/ 169 h 193"/>
                      <a:gd name="T14" fmla="*/ 193 w 193"/>
                      <a:gd name="T15" fmla="*/ 25 h 193"/>
                      <a:gd name="T16" fmla="*/ 168 w 193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3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2" y="193"/>
                          <a:pt x="193" y="182"/>
                          <a:pt x="193" y="169"/>
                        </a:cubicBezTo>
                        <a:cubicBezTo>
                          <a:pt x="193" y="25"/>
                          <a:pt x="193" y="25"/>
                          <a:pt x="193" y="25"/>
                        </a:cubicBezTo>
                        <a:cubicBezTo>
                          <a:pt x="193" y="11"/>
                          <a:pt x="182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2" name="Freeform 16"/>
                  <p:cNvSpPr/>
                  <p:nvPr/>
                </p:nvSpPr>
                <p:spPr bwMode="auto">
                  <a:xfrm>
                    <a:off x="1093788" y="0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3" name="Freeform 17"/>
                  <p:cNvSpPr/>
                  <p:nvPr/>
                </p:nvSpPr>
                <p:spPr bwMode="auto">
                  <a:xfrm>
                    <a:off x="1093788" y="1087438"/>
                    <a:ext cx="722312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1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8"/>
                  <p:cNvSpPr/>
                  <p:nvPr/>
                </p:nvSpPr>
                <p:spPr bwMode="auto">
                  <a:xfrm>
                    <a:off x="1093788" y="2171700"/>
                    <a:ext cx="722312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1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1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9"/>
                  <p:cNvSpPr/>
                  <p:nvPr/>
                </p:nvSpPr>
                <p:spPr bwMode="auto">
                  <a:xfrm>
                    <a:off x="2181225" y="0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2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2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20"/>
                  <p:cNvSpPr/>
                  <p:nvPr/>
                </p:nvSpPr>
                <p:spPr bwMode="auto">
                  <a:xfrm>
                    <a:off x="2181225" y="1087438"/>
                    <a:ext cx="723900" cy="722313"/>
                  </a:xfrm>
                  <a:custGeom>
                    <a:avLst/>
                    <a:gdLst>
                      <a:gd name="T0" fmla="*/ 168 w 192"/>
                      <a:gd name="T1" fmla="*/ 0 h 192"/>
                      <a:gd name="T2" fmla="*/ 24 w 192"/>
                      <a:gd name="T3" fmla="*/ 0 h 192"/>
                      <a:gd name="T4" fmla="*/ 0 w 192"/>
                      <a:gd name="T5" fmla="*/ 24 h 192"/>
                      <a:gd name="T6" fmla="*/ 0 w 192"/>
                      <a:gd name="T7" fmla="*/ 168 h 192"/>
                      <a:gd name="T8" fmla="*/ 24 w 192"/>
                      <a:gd name="T9" fmla="*/ 192 h 192"/>
                      <a:gd name="T10" fmla="*/ 168 w 192"/>
                      <a:gd name="T11" fmla="*/ 192 h 192"/>
                      <a:gd name="T12" fmla="*/ 192 w 192"/>
                      <a:gd name="T13" fmla="*/ 168 h 192"/>
                      <a:gd name="T14" fmla="*/ 192 w 192"/>
                      <a:gd name="T15" fmla="*/ 24 h 192"/>
                      <a:gd name="T16" fmla="*/ 168 w 192"/>
                      <a:gd name="T17" fmla="*/ 0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2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4"/>
                        </a:cubicBezTo>
                        <a:cubicBezTo>
                          <a:pt x="0" y="168"/>
                          <a:pt x="0" y="168"/>
                          <a:pt x="0" y="168"/>
                        </a:cubicBezTo>
                        <a:cubicBezTo>
                          <a:pt x="0" y="181"/>
                          <a:pt x="10" y="192"/>
                          <a:pt x="24" y="192"/>
                        </a:cubicBezTo>
                        <a:cubicBezTo>
                          <a:pt x="168" y="192"/>
                          <a:pt x="168" y="192"/>
                          <a:pt x="168" y="192"/>
                        </a:cubicBezTo>
                        <a:cubicBezTo>
                          <a:pt x="181" y="192"/>
                          <a:pt x="192" y="181"/>
                          <a:pt x="192" y="168"/>
                        </a:cubicBezTo>
                        <a:cubicBezTo>
                          <a:pt x="192" y="24"/>
                          <a:pt x="192" y="24"/>
                          <a:pt x="192" y="24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7" name="Freeform 21"/>
                  <p:cNvSpPr/>
                  <p:nvPr/>
                </p:nvSpPr>
                <p:spPr bwMode="auto">
                  <a:xfrm>
                    <a:off x="2181225" y="2171700"/>
                    <a:ext cx="723900" cy="727075"/>
                  </a:xfrm>
                  <a:custGeom>
                    <a:avLst/>
                    <a:gdLst>
                      <a:gd name="T0" fmla="*/ 168 w 192"/>
                      <a:gd name="T1" fmla="*/ 0 h 193"/>
                      <a:gd name="T2" fmla="*/ 24 w 192"/>
                      <a:gd name="T3" fmla="*/ 0 h 193"/>
                      <a:gd name="T4" fmla="*/ 0 w 192"/>
                      <a:gd name="T5" fmla="*/ 25 h 193"/>
                      <a:gd name="T6" fmla="*/ 0 w 192"/>
                      <a:gd name="T7" fmla="*/ 169 h 193"/>
                      <a:gd name="T8" fmla="*/ 24 w 192"/>
                      <a:gd name="T9" fmla="*/ 193 h 193"/>
                      <a:gd name="T10" fmla="*/ 168 w 192"/>
                      <a:gd name="T11" fmla="*/ 193 h 193"/>
                      <a:gd name="T12" fmla="*/ 192 w 192"/>
                      <a:gd name="T13" fmla="*/ 169 h 193"/>
                      <a:gd name="T14" fmla="*/ 192 w 192"/>
                      <a:gd name="T15" fmla="*/ 25 h 193"/>
                      <a:gd name="T16" fmla="*/ 168 w 192"/>
                      <a:gd name="T17" fmla="*/ 0 h 1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193">
                        <a:moveTo>
                          <a:pt x="168" y="0"/>
                        </a:moveTo>
                        <a:cubicBezTo>
                          <a:pt x="24" y="0"/>
                          <a:pt x="24" y="0"/>
                          <a:pt x="24" y="0"/>
                        </a:cubicBezTo>
                        <a:cubicBezTo>
                          <a:pt x="10" y="0"/>
                          <a:pt x="0" y="11"/>
                          <a:pt x="0" y="25"/>
                        </a:cubicBezTo>
                        <a:cubicBezTo>
                          <a:pt x="0" y="169"/>
                          <a:pt x="0" y="169"/>
                          <a:pt x="0" y="169"/>
                        </a:cubicBezTo>
                        <a:cubicBezTo>
                          <a:pt x="0" y="182"/>
                          <a:pt x="10" y="193"/>
                          <a:pt x="24" y="193"/>
                        </a:cubicBezTo>
                        <a:cubicBezTo>
                          <a:pt x="168" y="193"/>
                          <a:pt x="168" y="193"/>
                          <a:pt x="168" y="193"/>
                        </a:cubicBezTo>
                        <a:cubicBezTo>
                          <a:pt x="181" y="193"/>
                          <a:pt x="192" y="182"/>
                          <a:pt x="192" y="169"/>
                        </a:cubicBezTo>
                        <a:cubicBezTo>
                          <a:pt x="192" y="25"/>
                          <a:pt x="192" y="25"/>
                          <a:pt x="192" y="25"/>
                        </a:cubicBezTo>
                        <a:cubicBezTo>
                          <a:pt x="192" y="11"/>
                          <a:pt x="181" y="0"/>
                          <a:pt x="16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sp>
              <p:nvSpPr>
                <p:cNvPr id="57" name="Freeform 25"/>
                <p:cNvSpPr/>
                <p:nvPr/>
              </p:nvSpPr>
              <p:spPr bwMode="auto">
                <a:xfrm rot="5400000">
                  <a:off x="7497092" y="3115886"/>
                  <a:ext cx="146921" cy="128651"/>
                </a:xfrm>
                <a:custGeom>
                  <a:avLst/>
                  <a:gdLst>
                    <a:gd name="T0" fmla="*/ 504 w 896"/>
                    <a:gd name="T1" fmla="*/ 0 h 784"/>
                    <a:gd name="T2" fmla="*/ 116 w 896"/>
                    <a:gd name="T3" fmla="*/ 336 h 784"/>
                    <a:gd name="T4" fmla="*/ 0 w 896"/>
                    <a:gd name="T5" fmla="*/ 336 h 784"/>
                    <a:gd name="T6" fmla="*/ 168 w 896"/>
                    <a:gd name="T7" fmla="*/ 560 h 784"/>
                    <a:gd name="T8" fmla="*/ 336 w 896"/>
                    <a:gd name="T9" fmla="*/ 336 h 784"/>
                    <a:gd name="T10" fmla="*/ 230 w 896"/>
                    <a:gd name="T11" fmla="*/ 336 h 784"/>
                    <a:gd name="T12" fmla="*/ 504 w 896"/>
                    <a:gd name="T13" fmla="*/ 112 h 784"/>
                    <a:gd name="T14" fmla="*/ 784 w 896"/>
                    <a:gd name="T15" fmla="*/ 392 h 784"/>
                    <a:gd name="T16" fmla="*/ 504 w 896"/>
                    <a:gd name="T17" fmla="*/ 672 h 784"/>
                    <a:gd name="T18" fmla="*/ 504 w 896"/>
                    <a:gd name="T19" fmla="*/ 784 h 784"/>
                    <a:gd name="T20" fmla="*/ 896 w 896"/>
                    <a:gd name="T21" fmla="*/ 392 h 784"/>
                    <a:gd name="T22" fmla="*/ 504 w 896"/>
                    <a:gd name="T23" fmla="*/ 0 h 7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96" h="784">
                      <a:moveTo>
                        <a:pt x="504" y="0"/>
                      </a:moveTo>
                      <a:cubicBezTo>
                        <a:pt x="307" y="0"/>
                        <a:pt x="144" y="146"/>
                        <a:pt x="116" y="336"/>
                      </a:cubicBezTo>
                      <a:cubicBezTo>
                        <a:pt x="0" y="336"/>
                        <a:pt x="0" y="336"/>
                        <a:pt x="0" y="336"/>
                      </a:cubicBezTo>
                      <a:cubicBezTo>
                        <a:pt x="168" y="560"/>
                        <a:pt x="168" y="560"/>
                        <a:pt x="168" y="560"/>
                      </a:cubicBezTo>
                      <a:cubicBezTo>
                        <a:pt x="336" y="336"/>
                        <a:pt x="336" y="336"/>
                        <a:pt x="336" y="336"/>
                      </a:cubicBezTo>
                      <a:cubicBezTo>
                        <a:pt x="230" y="336"/>
                        <a:pt x="230" y="336"/>
                        <a:pt x="230" y="336"/>
                      </a:cubicBezTo>
                      <a:cubicBezTo>
                        <a:pt x="256" y="208"/>
                        <a:pt x="369" y="112"/>
                        <a:pt x="504" y="112"/>
                      </a:cubicBezTo>
                      <a:cubicBezTo>
                        <a:pt x="658" y="112"/>
                        <a:pt x="784" y="238"/>
                        <a:pt x="784" y="392"/>
                      </a:cubicBezTo>
                      <a:cubicBezTo>
                        <a:pt x="784" y="546"/>
                        <a:pt x="658" y="672"/>
                        <a:pt x="504" y="672"/>
                      </a:cubicBezTo>
                      <a:cubicBezTo>
                        <a:pt x="504" y="784"/>
                        <a:pt x="504" y="784"/>
                        <a:pt x="504" y="784"/>
                      </a:cubicBezTo>
                      <a:cubicBezTo>
                        <a:pt x="721" y="784"/>
                        <a:pt x="896" y="609"/>
                        <a:pt x="896" y="392"/>
                      </a:cubicBezTo>
                      <a:cubicBezTo>
                        <a:pt x="896" y="175"/>
                        <a:pt x="721" y="0"/>
                        <a:pt x="50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id-ID"/>
                </a:p>
              </p:txBody>
            </p:sp>
            <p:sp>
              <p:nvSpPr>
                <p:cNvPr id="58" name="Oval 6"/>
                <p:cNvSpPr/>
                <p:nvPr/>
              </p:nvSpPr>
              <p:spPr bwMode="auto">
                <a:xfrm>
                  <a:off x="1655635" y="2814331"/>
                  <a:ext cx="103652" cy="95276"/>
                </a:xfrm>
                <a:prstGeom prst="ellipse">
                  <a:avLst/>
                </a:prstGeom>
                <a:solidFill>
                  <a:schemeClr val="accent5"/>
                </a:solidFill>
                <a:ln w="25400" cap="flat">
                  <a:noFill/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id-ID"/>
                </a:p>
              </p:txBody>
            </p:sp>
          </p:grpSp>
          <p:sp>
            <p:nvSpPr>
              <p:cNvPr id="46" name="TextBox 7"/>
              <p:cNvSpPr txBox="1"/>
              <p:nvPr/>
            </p:nvSpPr>
            <p:spPr>
              <a:xfrm>
                <a:off x="2385315" y="3098492"/>
                <a:ext cx="1919599" cy="19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</a:rPr>
                  <a:t>www.deepshare.net</a:t>
                </a:r>
                <a:endParaRPr lang="id-ID" sz="9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7" name="Freeform 29"/>
              <p:cNvSpPr>
                <a:spLocks noEditPoints="1"/>
              </p:cNvSpPr>
              <p:nvPr/>
            </p:nvSpPr>
            <p:spPr bwMode="auto">
              <a:xfrm>
                <a:off x="2269943" y="3130076"/>
                <a:ext cx="115372" cy="115448"/>
              </a:xfrm>
              <a:custGeom>
                <a:avLst/>
                <a:gdLst>
                  <a:gd name="T0" fmla="*/ 0 w 636"/>
                  <a:gd name="T1" fmla="*/ 318 h 636"/>
                  <a:gd name="T2" fmla="*/ 636 w 636"/>
                  <a:gd name="T3" fmla="*/ 318 h 636"/>
                  <a:gd name="T4" fmla="*/ 594 w 636"/>
                  <a:gd name="T5" fmla="*/ 308 h 636"/>
                  <a:gd name="T6" fmla="*/ 448 w 636"/>
                  <a:gd name="T7" fmla="*/ 179 h 636"/>
                  <a:gd name="T8" fmla="*/ 594 w 636"/>
                  <a:gd name="T9" fmla="*/ 308 h 636"/>
                  <a:gd name="T10" fmla="*/ 223 w 636"/>
                  <a:gd name="T11" fmla="*/ 486 h 636"/>
                  <a:gd name="T12" fmla="*/ 308 w 636"/>
                  <a:gd name="T13" fmla="*/ 594 h 636"/>
                  <a:gd name="T14" fmla="*/ 329 w 636"/>
                  <a:gd name="T15" fmla="*/ 42 h 636"/>
                  <a:gd name="T16" fmla="*/ 328 w 636"/>
                  <a:gd name="T17" fmla="*/ 184 h 636"/>
                  <a:gd name="T18" fmla="*/ 329 w 636"/>
                  <a:gd name="T19" fmla="*/ 42 h 636"/>
                  <a:gd name="T20" fmla="*/ 510 w 636"/>
                  <a:gd name="T21" fmla="*/ 119 h 636"/>
                  <a:gd name="T22" fmla="*/ 363 w 636"/>
                  <a:gd name="T23" fmla="*/ 45 h 636"/>
                  <a:gd name="T24" fmla="*/ 308 w 636"/>
                  <a:gd name="T25" fmla="*/ 184 h 636"/>
                  <a:gd name="T26" fmla="*/ 307 w 636"/>
                  <a:gd name="T27" fmla="*/ 42 h 636"/>
                  <a:gd name="T28" fmla="*/ 196 w 636"/>
                  <a:gd name="T29" fmla="*/ 160 h 636"/>
                  <a:gd name="T30" fmla="*/ 273 w 636"/>
                  <a:gd name="T31" fmla="*/ 45 h 636"/>
                  <a:gd name="T32" fmla="*/ 207 w 636"/>
                  <a:gd name="T33" fmla="*/ 186 h 636"/>
                  <a:gd name="T34" fmla="*/ 308 w 636"/>
                  <a:gd name="T35" fmla="*/ 308 h 636"/>
                  <a:gd name="T36" fmla="*/ 207 w 636"/>
                  <a:gd name="T37" fmla="*/ 186 h 636"/>
                  <a:gd name="T38" fmla="*/ 308 w 636"/>
                  <a:gd name="T39" fmla="*/ 452 h 636"/>
                  <a:gd name="T40" fmla="*/ 185 w 636"/>
                  <a:gd name="T41" fmla="*/ 328 h 636"/>
                  <a:gd name="T42" fmla="*/ 273 w 636"/>
                  <a:gd name="T43" fmla="*/ 591 h 636"/>
                  <a:gd name="T44" fmla="*/ 204 w 636"/>
                  <a:gd name="T45" fmla="*/ 493 h 636"/>
                  <a:gd name="T46" fmla="*/ 328 w 636"/>
                  <a:gd name="T47" fmla="*/ 594 h 636"/>
                  <a:gd name="T48" fmla="*/ 413 w 636"/>
                  <a:gd name="T49" fmla="*/ 486 h 636"/>
                  <a:gd name="T50" fmla="*/ 328 w 636"/>
                  <a:gd name="T51" fmla="*/ 594 h 636"/>
                  <a:gd name="T52" fmla="*/ 498 w 636"/>
                  <a:gd name="T53" fmla="*/ 528 h 636"/>
                  <a:gd name="T54" fmla="*/ 432 w 636"/>
                  <a:gd name="T55" fmla="*/ 493 h 636"/>
                  <a:gd name="T56" fmla="*/ 328 w 636"/>
                  <a:gd name="T57" fmla="*/ 452 h 636"/>
                  <a:gd name="T58" fmla="*/ 451 w 636"/>
                  <a:gd name="T59" fmla="*/ 328 h 636"/>
                  <a:gd name="T60" fmla="*/ 328 w 636"/>
                  <a:gd name="T61" fmla="*/ 308 h 636"/>
                  <a:gd name="T62" fmla="*/ 429 w 636"/>
                  <a:gd name="T63" fmla="*/ 186 h 636"/>
                  <a:gd name="T64" fmla="*/ 328 w 636"/>
                  <a:gd name="T65" fmla="*/ 308 h 636"/>
                  <a:gd name="T66" fmla="*/ 188 w 636"/>
                  <a:gd name="T67" fmla="*/ 179 h 636"/>
                  <a:gd name="T68" fmla="*/ 42 w 636"/>
                  <a:gd name="T69" fmla="*/ 308 h 636"/>
                  <a:gd name="T70" fmla="*/ 42 w 636"/>
                  <a:gd name="T71" fmla="*/ 328 h 636"/>
                  <a:gd name="T72" fmla="*/ 195 w 636"/>
                  <a:gd name="T73" fmla="*/ 475 h 636"/>
                  <a:gd name="T74" fmla="*/ 42 w 636"/>
                  <a:gd name="T75" fmla="*/ 328 h 636"/>
                  <a:gd name="T76" fmla="*/ 441 w 636"/>
                  <a:gd name="T77" fmla="*/ 475 h 636"/>
                  <a:gd name="T78" fmla="*/ 594 w 636"/>
                  <a:gd name="T79" fmla="*/ 328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36" h="636">
                    <a:moveTo>
                      <a:pt x="318" y="0"/>
                    </a:moveTo>
                    <a:cubicBezTo>
                      <a:pt x="142" y="0"/>
                      <a:pt x="0" y="142"/>
                      <a:pt x="0" y="318"/>
                    </a:cubicBezTo>
                    <a:cubicBezTo>
                      <a:pt x="0" y="494"/>
                      <a:pt x="142" y="636"/>
                      <a:pt x="318" y="636"/>
                    </a:cubicBezTo>
                    <a:cubicBezTo>
                      <a:pt x="494" y="636"/>
                      <a:pt x="636" y="494"/>
                      <a:pt x="636" y="318"/>
                    </a:cubicBezTo>
                    <a:cubicBezTo>
                      <a:pt x="636" y="142"/>
                      <a:pt x="494" y="0"/>
                      <a:pt x="318" y="0"/>
                    </a:cubicBezTo>
                    <a:close/>
                    <a:moveTo>
                      <a:pt x="594" y="308"/>
                    </a:moveTo>
                    <a:cubicBezTo>
                      <a:pt x="471" y="308"/>
                      <a:pt x="471" y="308"/>
                      <a:pt x="471" y="308"/>
                    </a:cubicBezTo>
                    <a:cubicBezTo>
                      <a:pt x="470" y="262"/>
                      <a:pt x="462" y="219"/>
                      <a:pt x="448" y="179"/>
                    </a:cubicBezTo>
                    <a:cubicBezTo>
                      <a:pt x="476" y="168"/>
                      <a:pt x="501" y="152"/>
                      <a:pt x="525" y="134"/>
                    </a:cubicBezTo>
                    <a:cubicBezTo>
                      <a:pt x="566" y="181"/>
                      <a:pt x="592" y="241"/>
                      <a:pt x="594" y="308"/>
                    </a:cubicBezTo>
                    <a:close/>
                    <a:moveTo>
                      <a:pt x="307" y="594"/>
                    </a:moveTo>
                    <a:cubicBezTo>
                      <a:pt x="273" y="566"/>
                      <a:pt x="244" y="529"/>
                      <a:pt x="223" y="486"/>
                    </a:cubicBezTo>
                    <a:cubicBezTo>
                      <a:pt x="250" y="478"/>
                      <a:pt x="278" y="473"/>
                      <a:pt x="308" y="472"/>
                    </a:cubicBezTo>
                    <a:cubicBezTo>
                      <a:pt x="308" y="594"/>
                      <a:pt x="308" y="594"/>
                      <a:pt x="308" y="594"/>
                    </a:cubicBezTo>
                    <a:cubicBezTo>
                      <a:pt x="307" y="594"/>
                      <a:pt x="307" y="594"/>
                      <a:pt x="307" y="594"/>
                    </a:cubicBezTo>
                    <a:close/>
                    <a:moveTo>
                      <a:pt x="329" y="42"/>
                    </a:moveTo>
                    <a:cubicBezTo>
                      <a:pt x="368" y="74"/>
                      <a:pt x="400" y="117"/>
                      <a:pt x="421" y="167"/>
                    </a:cubicBezTo>
                    <a:cubicBezTo>
                      <a:pt x="392" y="177"/>
                      <a:pt x="361" y="183"/>
                      <a:pt x="328" y="184"/>
                    </a:cubicBezTo>
                    <a:cubicBezTo>
                      <a:pt x="328" y="42"/>
                      <a:pt x="328" y="42"/>
                      <a:pt x="328" y="42"/>
                    </a:cubicBezTo>
                    <a:cubicBezTo>
                      <a:pt x="329" y="42"/>
                      <a:pt x="329" y="42"/>
                      <a:pt x="329" y="42"/>
                    </a:cubicBezTo>
                    <a:close/>
                    <a:moveTo>
                      <a:pt x="363" y="45"/>
                    </a:moveTo>
                    <a:cubicBezTo>
                      <a:pt x="420" y="55"/>
                      <a:pt x="471" y="81"/>
                      <a:pt x="510" y="119"/>
                    </a:cubicBezTo>
                    <a:cubicBezTo>
                      <a:pt x="489" y="136"/>
                      <a:pt x="466" y="150"/>
                      <a:pt x="440" y="160"/>
                    </a:cubicBezTo>
                    <a:cubicBezTo>
                      <a:pt x="421" y="116"/>
                      <a:pt x="395" y="77"/>
                      <a:pt x="363" y="45"/>
                    </a:cubicBezTo>
                    <a:close/>
                    <a:moveTo>
                      <a:pt x="308" y="42"/>
                    </a:moveTo>
                    <a:cubicBezTo>
                      <a:pt x="308" y="184"/>
                      <a:pt x="308" y="184"/>
                      <a:pt x="308" y="184"/>
                    </a:cubicBezTo>
                    <a:cubicBezTo>
                      <a:pt x="275" y="183"/>
                      <a:pt x="244" y="177"/>
                      <a:pt x="215" y="167"/>
                    </a:cubicBezTo>
                    <a:cubicBezTo>
                      <a:pt x="236" y="117"/>
                      <a:pt x="268" y="74"/>
                      <a:pt x="307" y="42"/>
                    </a:cubicBezTo>
                    <a:cubicBezTo>
                      <a:pt x="307" y="42"/>
                      <a:pt x="307" y="42"/>
                      <a:pt x="308" y="42"/>
                    </a:cubicBezTo>
                    <a:close/>
                    <a:moveTo>
                      <a:pt x="196" y="160"/>
                    </a:moveTo>
                    <a:cubicBezTo>
                      <a:pt x="171" y="150"/>
                      <a:pt x="147" y="136"/>
                      <a:pt x="126" y="119"/>
                    </a:cubicBezTo>
                    <a:cubicBezTo>
                      <a:pt x="165" y="81"/>
                      <a:pt x="216" y="55"/>
                      <a:pt x="273" y="45"/>
                    </a:cubicBezTo>
                    <a:cubicBezTo>
                      <a:pt x="241" y="77"/>
                      <a:pt x="215" y="116"/>
                      <a:pt x="196" y="160"/>
                    </a:cubicBezTo>
                    <a:close/>
                    <a:moveTo>
                      <a:pt x="207" y="186"/>
                    </a:moveTo>
                    <a:cubicBezTo>
                      <a:pt x="239" y="197"/>
                      <a:pt x="273" y="204"/>
                      <a:pt x="308" y="205"/>
                    </a:cubicBezTo>
                    <a:cubicBezTo>
                      <a:pt x="308" y="308"/>
                      <a:pt x="308" y="308"/>
                      <a:pt x="308" y="308"/>
                    </a:cubicBezTo>
                    <a:cubicBezTo>
                      <a:pt x="185" y="308"/>
                      <a:pt x="185" y="308"/>
                      <a:pt x="185" y="308"/>
                    </a:cubicBezTo>
                    <a:cubicBezTo>
                      <a:pt x="186" y="265"/>
                      <a:pt x="194" y="224"/>
                      <a:pt x="207" y="186"/>
                    </a:cubicBezTo>
                    <a:close/>
                    <a:moveTo>
                      <a:pt x="308" y="328"/>
                    </a:moveTo>
                    <a:cubicBezTo>
                      <a:pt x="308" y="452"/>
                      <a:pt x="308" y="452"/>
                      <a:pt x="308" y="452"/>
                    </a:cubicBezTo>
                    <a:cubicBezTo>
                      <a:pt x="275" y="453"/>
                      <a:pt x="244" y="458"/>
                      <a:pt x="215" y="468"/>
                    </a:cubicBezTo>
                    <a:cubicBezTo>
                      <a:pt x="197" y="425"/>
                      <a:pt x="186" y="378"/>
                      <a:pt x="185" y="328"/>
                    </a:cubicBezTo>
                    <a:lnTo>
                      <a:pt x="308" y="328"/>
                    </a:lnTo>
                    <a:close/>
                    <a:moveTo>
                      <a:pt x="273" y="591"/>
                    </a:moveTo>
                    <a:cubicBezTo>
                      <a:pt x="222" y="582"/>
                      <a:pt x="176" y="560"/>
                      <a:pt x="138" y="528"/>
                    </a:cubicBezTo>
                    <a:cubicBezTo>
                      <a:pt x="158" y="514"/>
                      <a:pt x="180" y="502"/>
                      <a:pt x="204" y="493"/>
                    </a:cubicBezTo>
                    <a:cubicBezTo>
                      <a:pt x="222" y="531"/>
                      <a:pt x="245" y="563"/>
                      <a:pt x="273" y="591"/>
                    </a:cubicBezTo>
                    <a:close/>
                    <a:moveTo>
                      <a:pt x="328" y="594"/>
                    </a:moveTo>
                    <a:cubicBezTo>
                      <a:pt x="328" y="472"/>
                      <a:pt x="328" y="472"/>
                      <a:pt x="328" y="472"/>
                    </a:cubicBezTo>
                    <a:cubicBezTo>
                      <a:pt x="358" y="473"/>
                      <a:pt x="386" y="478"/>
                      <a:pt x="413" y="486"/>
                    </a:cubicBezTo>
                    <a:cubicBezTo>
                      <a:pt x="392" y="529"/>
                      <a:pt x="363" y="566"/>
                      <a:pt x="329" y="594"/>
                    </a:cubicBezTo>
                    <a:cubicBezTo>
                      <a:pt x="329" y="594"/>
                      <a:pt x="329" y="594"/>
                      <a:pt x="328" y="594"/>
                    </a:cubicBezTo>
                    <a:close/>
                    <a:moveTo>
                      <a:pt x="432" y="493"/>
                    </a:moveTo>
                    <a:cubicBezTo>
                      <a:pt x="456" y="502"/>
                      <a:pt x="478" y="514"/>
                      <a:pt x="498" y="528"/>
                    </a:cubicBezTo>
                    <a:cubicBezTo>
                      <a:pt x="460" y="560"/>
                      <a:pt x="414" y="582"/>
                      <a:pt x="363" y="591"/>
                    </a:cubicBezTo>
                    <a:cubicBezTo>
                      <a:pt x="391" y="563"/>
                      <a:pt x="414" y="531"/>
                      <a:pt x="432" y="493"/>
                    </a:cubicBezTo>
                    <a:close/>
                    <a:moveTo>
                      <a:pt x="421" y="468"/>
                    </a:moveTo>
                    <a:cubicBezTo>
                      <a:pt x="392" y="458"/>
                      <a:pt x="361" y="453"/>
                      <a:pt x="328" y="452"/>
                    </a:cubicBezTo>
                    <a:cubicBezTo>
                      <a:pt x="328" y="328"/>
                      <a:pt x="328" y="328"/>
                      <a:pt x="328" y="328"/>
                    </a:cubicBezTo>
                    <a:cubicBezTo>
                      <a:pt x="451" y="328"/>
                      <a:pt x="451" y="328"/>
                      <a:pt x="451" y="328"/>
                    </a:cubicBezTo>
                    <a:cubicBezTo>
                      <a:pt x="450" y="378"/>
                      <a:pt x="439" y="425"/>
                      <a:pt x="421" y="468"/>
                    </a:cubicBezTo>
                    <a:close/>
                    <a:moveTo>
                      <a:pt x="328" y="308"/>
                    </a:moveTo>
                    <a:cubicBezTo>
                      <a:pt x="328" y="205"/>
                      <a:pt x="328" y="205"/>
                      <a:pt x="328" y="205"/>
                    </a:cubicBezTo>
                    <a:cubicBezTo>
                      <a:pt x="363" y="204"/>
                      <a:pt x="397" y="197"/>
                      <a:pt x="429" y="186"/>
                    </a:cubicBezTo>
                    <a:cubicBezTo>
                      <a:pt x="442" y="224"/>
                      <a:pt x="450" y="265"/>
                      <a:pt x="451" y="308"/>
                    </a:cubicBezTo>
                    <a:lnTo>
                      <a:pt x="328" y="308"/>
                    </a:lnTo>
                    <a:close/>
                    <a:moveTo>
                      <a:pt x="111" y="134"/>
                    </a:moveTo>
                    <a:cubicBezTo>
                      <a:pt x="135" y="152"/>
                      <a:pt x="160" y="168"/>
                      <a:pt x="188" y="179"/>
                    </a:cubicBezTo>
                    <a:cubicBezTo>
                      <a:pt x="174" y="219"/>
                      <a:pt x="166" y="262"/>
                      <a:pt x="165" y="308"/>
                    </a:cubicBezTo>
                    <a:cubicBezTo>
                      <a:pt x="42" y="308"/>
                      <a:pt x="42" y="308"/>
                      <a:pt x="42" y="308"/>
                    </a:cubicBezTo>
                    <a:cubicBezTo>
                      <a:pt x="44" y="241"/>
                      <a:pt x="70" y="181"/>
                      <a:pt x="111" y="134"/>
                    </a:cubicBezTo>
                    <a:close/>
                    <a:moveTo>
                      <a:pt x="42" y="328"/>
                    </a:moveTo>
                    <a:cubicBezTo>
                      <a:pt x="165" y="328"/>
                      <a:pt x="165" y="328"/>
                      <a:pt x="165" y="328"/>
                    </a:cubicBezTo>
                    <a:cubicBezTo>
                      <a:pt x="166" y="381"/>
                      <a:pt x="177" y="430"/>
                      <a:pt x="195" y="475"/>
                    </a:cubicBezTo>
                    <a:cubicBezTo>
                      <a:pt x="169" y="485"/>
                      <a:pt x="145" y="498"/>
                      <a:pt x="123" y="514"/>
                    </a:cubicBezTo>
                    <a:cubicBezTo>
                      <a:pt x="75" y="466"/>
                      <a:pt x="44" y="401"/>
                      <a:pt x="42" y="328"/>
                    </a:cubicBezTo>
                    <a:close/>
                    <a:moveTo>
                      <a:pt x="513" y="514"/>
                    </a:moveTo>
                    <a:cubicBezTo>
                      <a:pt x="491" y="498"/>
                      <a:pt x="467" y="485"/>
                      <a:pt x="441" y="475"/>
                    </a:cubicBezTo>
                    <a:cubicBezTo>
                      <a:pt x="459" y="430"/>
                      <a:pt x="470" y="381"/>
                      <a:pt x="471" y="32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2" y="401"/>
                      <a:pt x="561" y="466"/>
                      <a:pt x="513" y="51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  <p:sp>
          <p:nvSpPr>
            <p:cNvPr id="44" name="Rectangle 5"/>
            <p:cNvSpPr/>
            <p:nvPr/>
          </p:nvSpPr>
          <p:spPr>
            <a:xfrm>
              <a:off x="81816" y="2713070"/>
              <a:ext cx="6712880" cy="4144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2060">
                <a:alpha val="55000"/>
              </a:srgbClr>
            </a:gs>
            <a:gs pos="48000">
              <a:srgbClr val="002060">
                <a:alpha val="58000"/>
                <a:lumMod val="61000"/>
              </a:srgbClr>
            </a:gs>
            <a:gs pos="100000">
              <a:schemeClr val="tx1">
                <a:alpha val="7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9423" y="611490"/>
            <a:ext cx="6786465" cy="5909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kern="0" spc="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单击此处编辑母版标题样式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Rectangle 5"/>
          <p:cNvSpPr/>
          <p:nvPr/>
        </p:nvSpPr>
        <p:spPr>
          <a:xfrm>
            <a:off x="595212" y="1661929"/>
            <a:ext cx="3096000" cy="1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4000">
                <a:schemeClr val="bg1">
                  <a:alpha val="27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70"/>
          </a:p>
        </p:txBody>
      </p:sp>
      <p:sp>
        <p:nvSpPr>
          <p:cNvPr id="4" name="内容占位符 17"/>
          <p:cNvSpPr txBox="1"/>
          <p:nvPr/>
        </p:nvSpPr>
        <p:spPr>
          <a:xfrm>
            <a:off x="479423" y="2133600"/>
            <a:ext cx="2911956" cy="7694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0" spc="200" baseline="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pc="200" baseline="0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单击此处编辑母版文本样式</a:t>
            </a:r>
            <a:endParaRPr lang="zh-CN" altLang="en-US" spc="200" baseline="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479425" y="1259772"/>
            <a:ext cx="4471686" cy="452020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14" name="图片占位符 3"/>
          <p:cNvSpPr txBox="1"/>
          <p:nvPr/>
        </p:nvSpPr>
        <p:spPr>
          <a:xfrm>
            <a:off x="4739640" y="2118930"/>
            <a:ext cx="6953685" cy="422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单击图标添加图片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10027876" y="230039"/>
            <a:ext cx="1828799" cy="76290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5499" y="2060848"/>
            <a:ext cx="10781001" cy="2045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Kaggle 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论文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自动分类大赛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lang="zh-CN" altLang="en-US" sz="7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b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</a:b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赛题分析和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Baseline</a:t>
            </a:r>
            <a:r>
              <a:rPr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详解</a:t>
            </a:r>
            <a:endParaRPr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648999" y="4264666"/>
            <a:ext cx="6156750" cy="478155"/>
          </a:xfr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800" kern="120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导师：</a:t>
            </a:r>
            <a:r>
              <a:rPr lang="en-US" altLang="zh-CN" b="1" spc="13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William</a:t>
            </a:r>
            <a:endParaRPr lang="en-US" altLang="zh-CN" b="1" spc="13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dirty="0"/>
              <a:t>3 </a:t>
            </a:r>
            <a:r>
              <a:rPr spc="130">
                <a:solidFill>
                  <a:schemeClr val="bg1"/>
                </a:solidFill>
                <a:sym typeface="+mn-ea"/>
              </a:rPr>
              <a:t>模型选择及训练代码构建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444817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回归任务</a:t>
            </a:r>
            <a:r>
              <a:rPr lang="zh-CN" altLang="en-US" sz="1600" spc="130" dirty="0">
                <a:solidFill>
                  <a:srgbClr val="FFC000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：</a:t>
            </a: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模型需要对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full text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的打分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模型设计上可以参考分类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回归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的任务模型设计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600" spc="130" dirty="0">
              <a:solidFill>
                <a:srgbClr val="FFC000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easy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整体输入模型中 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根据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bert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cls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位置</a:t>
            </a:r>
            <a:r>
              <a:rPr lang="en-US" altLang="zh-CN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+ Dense Layer </a:t>
            </a:r>
            <a:r>
              <a:rPr lang="zh-CN" altLang="en-US" sz="16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做回归任务</a:t>
            </a: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6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模型选择和标签设计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提交成绩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1754039"/>
            <a:ext cx="11233152" cy="299275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本地运行完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train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代码</a:t>
            </a: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上传自己的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weight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到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kaggle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 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线上完成</a:t>
            </a: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inference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3.</a:t>
            </a:r>
            <a:r>
              <a:rPr lang="zh-CN" altLang="en-US" sz="1800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提交自己的成绩</a:t>
            </a:r>
            <a:endParaRPr lang="zh-CN" altLang="en-US" sz="1800" spc="13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有本地</a:t>
            </a:r>
            <a:r>
              <a:rPr lang="en-US" altLang="zh-CN" dirty="0">
                <a:solidFill>
                  <a:schemeClr val="bg1"/>
                </a:solidFill>
              </a:rPr>
              <a:t>GPU</a:t>
            </a:r>
            <a:r>
              <a:rPr lang="zh-CN" altLang="en-US" dirty="0">
                <a:solidFill>
                  <a:schemeClr val="bg1"/>
                </a:solidFill>
              </a:rPr>
              <a:t>算力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1087755"/>
          </a:xfrm>
        </p:spPr>
        <p:txBody>
          <a:bodyPr/>
          <a:lstStyle/>
          <a:p>
            <a:r>
              <a: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 </a:t>
            </a:r>
            <a:r>
              <a:rPr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答疑互动</a:t>
            </a:r>
            <a:br>
              <a: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b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207972" y="0"/>
            <a:ext cx="11984028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36945" y="-31230"/>
            <a:ext cx="12228513" cy="685800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29000"/>
                </a:srgbClr>
              </a:gs>
              <a:gs pos="26000">
                <a:srgbClr val="001133">
                  <a:alpha val="69000"/>
                  <a:lumMod val="45000"/>
                </a:srgbClr>
              </a:gs>
              <a:gs pos="70000">
                <a:srgbClr val="00040A">
                  <a:alpha val="91000"/>
                </a:srgbClr>
              </a:gs>
              <a:gs pos="100000">
                <a:schemeClr val="tx1">
                  <a:lumMod val="8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479425" y="1962751"/>
            <a:ext cx="11338560" cy="226117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我承诺：</a:t>
            </a:r>
            <a:b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周努力上</a:t>
            </a:r>
            <a:r>
              <a:rPr lang="en-US" altLang="zh-CN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TOP100</a:t>
            </a:r>
            <a:r>
              <a:rPr lang="zh-CN" altLang="en-US" sz="36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36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9425" y="999689"/>
            <a:ext cx="7808232" cy="5909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请让我们一起立一个</a:t>
            </a:r>
            <a:r>
              <a:rPr lang="en-US" altLang="zh-CN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flag</a:t>
            </a:r>
            <a:r>
              <a:rPr lang="zh-CN" altLang="en-US" spc="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pc="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2"/>
          </p:nvPr>
        </p:nvSpPr>
        <p:spPr>
          <a:xfrm>
            <a:off x="3262563" y="2343709"/>
            <a:ext cx="5955631" cy="497957"/>
          </a:xfrm>
        </p:spPr>
        <p:txBody>
          <a:bodyPr/>
          <a:lstStyle/>
          <a:p>
            <a:r>
              <a:rPr lang="zh-CN" altLang="en-US" sz="2400" b="1" spc="600" dirty="0">
                <a:solidFill>
                  <a:srgbClr val="FFC000"/>
                </a:solidFill>
              </a:rPr>
              <a:t>再小的细节，也值得被认真对待</a:t>
            </a:r>
            <a:endParaRPr lang="zh-CN" altLang="en-US" sz="2400" b="1" spc="600" dirty="0">
              <a:solidFill>
                <a:srgbClr val="FFC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11188"/>
            <a:ext cx="6786563" cy="5905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结语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55169" y="2159043"/>
            <a:ext cx="7117105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indent="0" algn="ctr">
              <a:lnSpc>
                <a:spcPct val="120000"/>
              </a:lnSpc>
              <a:spcBef>
                <a:spcPts val="1000"/>
              </a:spcBef>
              <a:buFont typeface="Arial" panose="020B0704020202020204" pitchFamily="34" charset="0"/>
              <a:buNone/>
              <a:defRPr sz="2400" kern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660524" y="1817397"/>
            <a:ext cx="1716752" cy="17167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59729" y="3164817"/>
            <a:ext cx="285526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service@deepshare.net.</a:t>
            </a:r>
            <a:r>
              <a:rPr lang="en-US" altLang="zh-CN" dirty="0"/>
              <a:t>net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430922" y="1108772"/>
            <a:ext cx="5870447" cy="1096067"/>
            <a:chOff x="3769988" y="2446506"/>
            <a:chExt cx="5870447" cy="1096067"/>
          </a:xfrm>
        </p:grpSpPr>
        <p:sp>
          <p:nvSpPr>
            <p:cNvPr id="21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赛题分析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1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组合 40"/>
          <p:cNvGrpSpPr/>
          <p:nvPr/>
        </p:nvGrpSpPr>
        <p:grpSpPr>
          <a:xfrm>
            <a:off x="3430922" y="2378131"/>
            <a:ext cx="5870447" cy="1096067"/>
            <a:chOff x="3769988" y="2446506"/>
            <a:chExt cx="5870447" cy="1096067"/>
          </a:xfrm>
        </p:grpSpPr>
        <p:sp>
          <p:nvSpPr>
            <p:cNvPr id="42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</a:t>
              </a:r>
              <a:r>
                <a:rPr lang="en-US" alt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EDA</a:t>
              </a:r>
              <a:endParaRPr lang="en-US" alt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2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3430922" y="3628499"/>
            <a:ext cx="5870447" cy="1096067"/>
            <a:chOff x="3769988" y="2446506"/>
            <a:chExt cx="5870447" cy="1096067"/>
          </a:xfrm>
        </p:grpSpPr>
        <p:sp>
          <p:nvSpPr>
            <p:cNvPr id="13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模型选择及训练代码构建</a:t>
              </a:r>
              <a:endParaRPr lang="zh-CN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3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3430922" y="4853213"/>
            <a:ext cx="5870447" cy="1096067"/>
            <a:chOff x="3769988" y="2446506"/>
            <a:chExt cx="5870447" cy="1096067"/>
          </a:xfrm>
        </p:grpSpPr>
        <p:sp>
          <p:nvSpPr>
            <p:cNvPr id="18" name="文本占位符 2"/>
            <p:cNvSpPr txBox="1"/>
            <p:nvPr/>
          </p:nvSpPr>
          <p:spPr>
            <a:xfrm>
              <a:off x="4157590" y="2929400"/>
              <a:ext cx="5482845" cy="613173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2800" kern="1200">
                  <a:solidFill>
                    <a:schemeClr val="bg1">
                      <a:lumMod val="9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4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20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kern="120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7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pc="13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提交成绩</a:t>
              </a:r>
              <a:endParaRPr lang="zh-CN" altLang="en-US" spc="13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769988" y="2446506"/>
              <a:ext cx="514132" cy="836837"/>
              <a:chOff x="3576096" y="2699802"/>
              <a:chExt cx="514132" cy="836837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3576096" y="2699802"/>
                <a:ext cx="4667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dirty="0">
                    <a:solidFill>
                      <a:srgbClr val="C89868"/>
                    </a:solidFill>
                    <a:latin typeface="黑体" panose="02010609060101010101" charset="-122"/>
                    <a:ea typeface="黑体" panose="02010609060101010101" charset="-122"/>
                  </a:rPr>
                  <a:t>4</a:t>
                </a:r>
                <a:endParaRPr lang="zh-CN" altLang="en-US" sz="4400" dirty="0">
                  <a:solidFill>
                    <a:srgbClr val="C89868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 flipH="1">
                <a:off x="3818806" y="3101101"/>
                <a:ext cx="271422" cy="435538"/>
              </a:xfrm>
              <a:prstGeom prst="line">
                <a:avLst/>
              </a:prstGeom>
              <a:ln w="19050">
                <a:solidFill>
                  <a:srgbClr val="C89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99" y="2366859"/>
            <a:ext cx="9119409" cy="92202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Competition Analysis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 赛题分析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87791" y="1987222"/>
            <a:ext cx="11233152" cy="347916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目标</a:t>
            </a:r>
            <a:r>
              <a:rPr lang="zh-CN" altLang="en-US" sz="1800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zh-CN" altLang="en-US" sz="1800" spc="130" dirty="0">
                <a:solidFill>
                  <a:schemeClr val="bg1"/>
                </a:solidFill>
              </a:rPr>
              <a:t>本次大赛是NLP中的回归</a:t>
            </a:r>
            <a:r>
              <a:rPr lang="en-US" altLang="zh-CN" sz="1800" spc="130" dirty="0">
                <a:solidFill>
                  <a:schemeClr val="bg1"/>
                </a:solidFill>
              </a:rPr>
              <a:t>or</a:t>
            </a:r>
            <a:r>
              <a:rPr lang="zh-CN" altLang="en-US" sz="1800" spc="130" dirty="0">
                <a:solidFill>
                  <a:schemeClr val="bg1"/>
                </a:solidFill>
              </a:rPr>
              <a:t>分类比赛。本次比赛的目标是通过建模分析，针对不同的学生论文，在Holistic Scoring Rubric进行打分</a:t>
            </a:r>
            <a:r>
              <a:rPr lang="en-US" altLang="zh-CN" sz="1800" spc="130" dirty="0">
                <a:solidFill>
                  <a:schemeClr val="bg1"/>
                </a:solidFill>
              </a:rPr>
              <a:t>1</a:t>
            </a:r>
            <a:r>
              <a:rPr lang="zh-CN" altLang="en-US" sz="1800" spc="130" dirty="0">
                <a:solidFill>
                  <a:schemeClr val="bg1"/>
                </a:solidFill>
              </a:rPr>
              <a:t>～</a:t>
            </a:r>
            <a:r>
              <a:rPr lang="en-US" altLang="zh-CN" sz="1800" spc="130" dirty="0">
                <a:solidFill>
                  <a:schemeClr val="bg1"/>
                </a:solidFill>
              </a:rPr>
              <a:t>6</a:t>
            </a:r>
            <a:r>
              <a:rPr lang="zh-CN" altLang="en-US" sz="1800" spc="130" dirty="0">
                <a:solidFill>
                  <a:schemeClr val="bg1"/>
                </a:solidFill>
              </a:rPr>
              <a:t>打分。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问题转化：</a:t>
            </a:r>
            <a:r>
              <a:rPr lang="zh-CN" altLang="en-US" spc="130" dirty="0">
                <a:solidFill>
                  <a:schemeClr val="bg1"/>
                </a:solidFill>
              </a:rPr>
              <a:t>典型的回归分类</a:t>
            </a:r>
            <a:r>
              <a:rPr lang="en-US" altLang="zh-CN" spc="130" dirty="0">
                <a:solidFill>
                  <a:schemeClr val="bg1"/>
                </a:solidFill>
              </a:rPr>
              <a:t>or</a:t>
            </a:r>
            <a:r>
              <a:rPr lang="zh-CN" altLang="en-US" spc="130" dirty="0">
                <a:solidFill>
                  <a:schemeClr val="bg1"/>
                </a:solidFill>
              </a:rPr>
              <a:t>分类问题</a:t>
            </a:r>
            <a:endParaRPr lang="zh-CN" altLang="en-US" spc="130" dirty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</a:pP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模型</a:t>
            </a:r>
            <a:r>
              <a:rPr lang="en-US" altLang="zh-CN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pipleline</a:t>
            </a:r>
            <a:r>
              <a:rPr lang="zh-CN" altLang="en-US" spc="13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：</a:t>
            </a:r>
            <a:r>
              <a:rPr lang="en-US" altLang="zh-CN" spc="130" dirty="0">
                <a:solidFill>
                  <a:schemeClr val="bg1"/>
                </a:solidFill>
              </a:rPr>
              <a:t>easy </a:t>
            </a:r>
            <a:r>
              <a:rPr lang="zh-CN" altLang="en-US" spc="130" dirty="0">
                <a:solidFill>
                  <a:schemeClr val="bg1"/>
                </a:solidFill>
              </a:rPr>
              <a:t>论文</a:t>
            </a:r>
            <a:endParaRPr lang="en-US" altLang="zh-CN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>
              <a:solidFill>
                <a:srgbClr val="66FFFF"/>
              </a:solidFill>
            </a:endParaRPr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sym typeface="+mn-ea"/>
              </a:rPr>
              <a:t>Competition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2804165" y="4926178"/>
            <a:ext cx="720090" cy="36004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10"/>
          <p:cNvSpPr txBox="1"/>
          <p:nvPr/>
        </p:nvSpPr>
        <p:spPr>
          <a:xfrm>
            <a:off x="2468245" y="5808980"/>
            <a:ext cx="139319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spc="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论文打分</a:t>
            </a:r>
            <a:endParaRPr lang="zh-CN" altLang="en-US" kern="0" spc="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975" y="3087370"/>
            <a:ext cx="560324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200977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本次比赛提供了三份数据分别是 train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, t</a:t>
            </a:r>
            <a:r>
              <a:rPr lang="en-US" altLang="zh-CN" sz="1800" spc="130" dirty="0">
                <a:solidFill>
                  <a:schemeClr val="bg1"/>
                </a:solidFill>
              </a:rPr>
              <a:t>est.csv test</a:t>
            </a:r>
            <a:r>
              <a:rPr lang="zh-CN" altLang="en-US" sz="1800" spc="130" dirty="0">
                <a:solidFill>
                  <a:schemeClr val="bg1"/>
                </a:solidFill>
              </a:rPr>
              <a:t>的数据，sample_submission</a:t>
            </a:r>
            <a:r>
              <a:rPr lang="en-US" altLang="zh-CN" sz="1800" spc="130" dirty="0">
                <a:solidFill>
                  <a:schemeClr val="bg1"/>
                </a:solidFill>
              </a:rPr>
              <a:t>.csv</a:t>
            </a:r>
            <a:r>
              <a:rPr lang="zh-CN" altLang="en-US" sz="1800" spc="130" dirty="0">
                <a:solidFill>
                  <a:schemeClr val="bg1"/>
                </a:solidFill>
              </a:rPr>
              <a:t>提交成绩模版， 其中test, </a:t>
            </a:r>
            <a:r>
              <a:rPr lang="zh-CN" altLang="en-US" sz="1800" spc="130" dirty="0">
                <a:solidFill>
                  <a:schemeClr val="bg1"/>
                </a:solidFill>
                <a:sym typeface="+mn-ea"/>
              </a:rPr>
              <a:t>sample_submission</a:t>
            </a:r>
            <a:r>
              <a:rPr lang="zh-CN" altLang="en-US" sz="1800" spc="130" dirty="0">
                <a:solidFill>
                  <a:schemeClr val="bg1"/>
                </a:solidFill>
              </a:rPr>
              <a:t>为提交答案时用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Data EDA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3" y="2070904"/>
            <a:ext cx="11233152" cy="3969385"/>
          </a:xfrm>
        </p:spPr>
        <p:txBody>
          <a:bodyPr/>
          <a:lstStyle/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id - 一个unique 标记符来表示</a:t>
            </a:r>
            <a:r>
              <a:rPr lang="en-US" altLang="zh-CN" sz="1800" spc="130" dirty="0">
                <a:solidFill>
                  <a:schemeClr val="bg1"/>
                </a:solidFill>
              </a:rPr>
              <a:t>easy </a:t>
            </a:r>
            <a:r>
              <a:rPr lang="zh-CN" altLang="en-US" sz="1800" spc="130" dirty="0">
                <a:solidFill>
                  <a:schemeClr val="bg1"/>
                </a:solidFill>
              </a:rPr>
              <a:t>论文 </a:t>
            </a:r>
            <a:r>
              <a:rPr lang="en-US" altLang="zh-CN" sz="1800" spc="130" dirty="0">
                <a:solidFill>
                  <a:schemeClr val="bg1"/>
                </a:solidFill>
              </a:rPr>
              <a:t>id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full_text- 论文的全文信息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en-US" altLang="zh-CN" sz="1800" spc="130" dirty="0">
                <a:solidFill>
                  <a:schemeClr val="bg1"/>
                </a:solidFill>
              </a:rPr>
              <a:t>score</a:t>
            </a:r>
            <a:r>
              <a:rPr lang="zh-CN" altLang="en-US" sz="1800" spc="130" dirty="0">
                <a:solidFill>
                  <a:schemeClr val="bg1"/>
                </a:solidFill>
              </a:rPr>
              <a:t>- </a:t>
            </a:r>
            <a:r>
              <a:rPr lang="en-US" altLang="zh-CN" sz="1800" spc="130" dirty="0">
                <a:solidFill>
                  <a:schemeClr val="bg1"/>
                </a:solidFill>
              </a:rPr>
              <a:t>target</a:t>
            </a:r>
            <a:r>
              <a:rPr lang="zh-CN" altLang="en-US" sz="1800" spc="130" dirty="0">
                <a:solidFill>
                  <a:schemeClr val="bg1"/>
                </a:solidFill>
              </a:rPr>
              <a:t> 打分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en-US" altLang="zh-CN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rows in train data: </a:t>
            </a:r>
            <a:r>
              <a:rPr lang="en-US" sz="1800" spc="130" dirty="0">
                <a:solidFill>
                  <a:schemeClr val="bg1"/>
                </a:solidFill>
              </a:rPr>
              <a:t>17307</a:t>
            </a:r>
            <a:endParaRPr 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800" spc="130" dirty="0">
                <a:solidFill>
                  <a:schemeClr val="bg1"/>
                </a:solidFill>
              </a:rPr>
              <a:t>Number of columns in train data: </a:t>
            </a:r>
            <a:r>
              <a:rPr lang="en-US" altLang="zh-CN" sz="1800" spc="130" dirty="0">
                <a:solidFill>
                  <a:schemeClr val="bg1"/>
                </a:solidFill>
              </a:rPr>
              <a:t>3</a:t>
            </a: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</a:pPr>
            <a:endParaRPr lang="zh-CN" altLang="en-US" sz="1800" spc="13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800" spc="130" dirty="0"/>
          </a:p>
          <a:p>
            <a:endParaRPr lang="en-US" altLang="zh-CN" sz="1800" spc="13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train </a:t>
            </a:r>
            <a:r>
              <a:rPr lang="zh-CN" altLang="en-US" dirty="0">
                <a:solidFill>
                  <a:schemeClr val="bg1"/>
                </a:solidFill>
              </a:rPr>
              <a:t>训练文件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53870"/>
            <a:ext cx="11757660" cy="76073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zh-CN" altLang="en-US" sz="1600" dirty="0">
                <a:solidFill>
                  <a:schemeClr val="bg1"/>
                </a:solidFill>
              </a:rPr>
              <a:t>举个例子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2277110"/>
            <a:ext cx="10238105" cy="4146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76073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</a:rPr>
              <a:t>label </a:t>
            </a:r>
            <a:r>
              <a:rPr lang="zh-CN" altLang="en-US" sz="1600" dirty="0">
                <a:solidFill>
                  <a:schemeClr val="bg1"/>
                </a:solidFill>
              </a:rPr>
              <a:t>分布情况</a:t>
            </a:r>
            <a:endParaRPr lang="zh-CN" altLang="en-US" sz="1600" dirty="0">
              <a:solidFill>
                <a:schemeClr val="bg1"/>
              </a:solidFill>
            </a:endParaRPr>
          </a:p>
          <a:p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9695" y="1845310"/>
            <a:ext cx="6106160" cy="4679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9423" y="576766"/>
            <a:ext cx="6786465" cy="589280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 数据</a:t>
            </a:r>
            <a:r>
              <a:rPr lang="en-US" altLang="zh-CN" dirty="0"/>
              <a:t>EDA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479425" y="1772285"/>
            <a:ext cx="11757660" cy="361950"/>
          </a:xfrm>
        </p:spPr>
        <p:txBody>
          <a:bodyPr wrap="square"/>
          <a:lstStyle/>
          <a:p>
            <a:pPr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1"/>
                </a:solidFill>
              </a:rPr>
              <a:t>easy </a:t>
            </a:r>
            <a:r>
              <a:rPr lang="zh-CN" altLang="en-US" sz="1600" dirty="0">
                <a:solidFill>
                  <a:schemeClr val="bg1"/>
                </a:solidFill>
              </a:rPr>
              <a:t>的文本长度分布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9423" y="1275723"/>
            <a:ext cx="4471686" cy="3683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数据样例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3525" y="2262505"/>
            <a:ext cx="5681345" cy="43580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深度学习项目PPT模板V1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思源黑体 CN Regular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WPS Presentation</Application>
  <PresentationFormat>宽屏</PresentationFormat>
  <Paragraphs>119</Paragraphs>
  <Slides>15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</vt:lpstr>
      <vt:lpstr>思源黑体 CN Bold</vt:lpstr>
      <vt:lpstr>汉仪中黑KW</vt:lpstr>
      <vt:lpstr>思源黑体 CN Regular</vt:lpstr>
      <vt:lpstr>微软雅黑 Light</vt:lpstr>
      <vt:lpstr>等线</vt:lpstr>
      <vt:lpstr>思源黑体 CN Light</vt:lpstr>
      <vt:lpstr>汉仪中等线KW</vt:lpstr>
      <vt:lpstr>黑体</vt:lpstr>
      <vt:lpstr>宋体</vt:lpstr>
      <vt:lpstr>Arial Unicode MS</vt:lpstr>
      <vt:lpstr>思源黑体 CN Regular</vt:lpstr>
      <vt:lpstr>等线</vt:lpstr>
      <vt:lpstr>深度学习项目PPT模板V1.4</vt:lpstr>
      <vt:lpstr>Kaggle feedback3分类大赛     赛题分析和Baseline详解</vt:lpstr>
      <vt:lpstr>PowerPoint 演示文稿</vt:lpstr>
      <vt:lpstr>1 赛题分析</vt:lpstr>
      <vt:lpstr>1 赛题分析</vt:lpstr>
      <vt:lpstr>2 数据EDA</vt:lpstr>
      <vt:lpstr>2 数据EDA</vt:lpstr>
      <vt:lpstr>2 数据EDA</vt:lpstr>
      <vt:lpstr>2 数据EDA</vt:lpstr>
      <vt:lpstr>2 数据EDA</vt:lpstr>
      <vt:lpstr>3 模型选择及训练代码构建 </vt:lpstr>
      <vt:lpstr>4 提交成绩 </vt:lpstr>
      <vt:lpstr>5 答疑互动 </vt:lpstr>
      <vt:lpstr>我承诺： 4周努力上TOP100！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深度之眼PPT模板</dc:title>
  <dc:creator>深度之眼</dc:creator>
  <cp:lastModifiedBy>Han</cp:lastModifiedBy>
  <cp:revision>1641</cp:revision>
  <dcterms:created xsi:type="dcterms:W3CDTF">2024-04-19T12:47:01Z</dcterms:created>
  <dcterms:modified xsi:type="dcterms:W3CDTF">2024-04-19T12:47:01Z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1033-6.5.2.8766</vt:lpwstr>
  </property>
  <property fmtid="{D5CDD505-2E9C-101B-9397-08002B2CF9AE}" pid="3" name="ICV">
    <vt:lpwstr>C2049CA3071E418080DB1924DED7BB77</vt:lpwstr>
  </property>
</Properties>
</file>